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958">
          <p15:clr>
            <a:srgbClr val="A4A3A4"/>
          </p15:clr>
        </p15:guide>
        <p15:guide id="4" pos="574">
          <p15:clr>
            <a:srgbClr val="A4A3A4"/>
          </p15:clr>
        </p15:guide>
        <p15:guide id="5" pos="7151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0" roundtripDataSignature="AMtx7mifpniuMFvVr/3M6xm+8SBQ2vH2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958" orient="horz"/>
        <p:guide pos="574"/>
        <p:guide pos="715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" name="Google Shape;1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ae5e7ef51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9ae5e7ef51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9f9fe95789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9f9fe95789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g9f9fe95789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3d7d4b5e2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a3d7d4b5e2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3d7d4b5e2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a3d7d4b5e2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3" name="Google Shape;153;ga3d7d4b5e2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5766f3112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a5766f3112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ga5766f3112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" name="Google Shape;2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8a9940ef08_0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" name="Google Shape;36;g8a9940ef08_0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9ae5e7ef51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" name="Google Shape;42;g9ae5e7ef51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임시적</a:t>
            </a:r>
            <a:r>
              <a:rPr lang="ko-KR"/>
              <a:t>인 것 추후 수정이 있을 것</a:t>
            </a:r>
            <a:endParaRPr/>
          </a:p>
        </p:txBody>
      </p:sp>
      <p:sp>
        <p:nvSpPr>
          <p:cNvPr id="43" name="Google Shape;43;g9ae5e7ef51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9f9fe95789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g9f9fe95789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임시적인 것 추후 수정이 있을 것</a:t>
            </a:r>
            <a:endParaRPr/>
          </a:p>
        </p:txBody>
      </p:sp>
      <p:sp>
        <p:nvSpPr>
          <p:cNvPr id="54" name="Google Shape;54;g9f9fe95789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9ae5e7ef5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4" name="Google Shape;64;g9ae5e7ef5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5766f311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ga5766f311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ga5766f311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5766f3112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a5766f3112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임시적인 것 추후 수정이 있을 것</a:t>
            </a:r>
            <a:endParaRPr/>
          </a:p>
        </p:txBody>
      </p:sp>
      <p:sp>
        <p:nvSpPr>
          <p:cNvPr id="97" name="Google Shape;97;ga5766f3112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5766f3112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a5766f3112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임시적인 것 추후 수정이 있을 것</a:t>
            </a:r>
            <a:endParaRPr/>
          </a:p>
        </p:txBody>
      </p:sp>
      <p:sp>
        <p:nvSpPr>
          <p:cNvPr id="111" name="Google Shape;111;ga5766f3112_0_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/>
          <p:nvPr/>
        </p:nvSpPr>
        <p:spPr>
          <a:xfrm rot="5400000">
            <a:off x="0" y="0"/>
            <a:ext cx="1080000" cy="1080000"/>
          </a:xfrm>
          <a:prstGeom prst="triangle">
            <a:avLst>
              <a:gd fmla="val 0" name="adj"/>
            </a:avLst>
          </a:prstGeom>
          <a:solidFill>
            <a:srgbClr val="00002F"/>
          </a:solidFill>
          <a:ln cap="flat" cmpd="sng" w="12700">
            <a:solidFill>
              <a:srgbClr val="5B3F3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1;p26"/>
          <p:cNvSpPr/>
          <p:nvPr/>
        </p:nvSpPr>
        <p:spPr>
          <a:xfrm rot="-5400000">
            <a:off x="11112000" y="5778000"/>
            <a:ext cx="1080000" cy="1080000"/>
          </a:xfrm>
          <a:prstGeom prst="triangle">
            <a:avLst>
              <a:gd fmla="val 0" name="adj"/>
            </a:avLst>
          </a:prstGeom>
          <a:solidFill>
            <a:srgbClr val="00002F"/>
          </a:solidFill>
          <a:ln cap="flat" cmpd="sng" w="12700">
            <a:solidFill>
              <a:srgbClr val="5B3F3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"/>
          <p:cNvSpPr txBox="1"/>
          <p:nvPr/>
        </p:nvSpPr>
        <p:spPr>
          <a:xfrm>
            <a:off x="936900" y="1851700"/>
            <a:ext cx="103182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ko-KR" sz="5400">
                <a:solidFill>
                  <a:srgbClr val="00002F"/>
                </a:solidFill>
              </a:rPr>
              <a:t>실</a:t>
            </a:r>
            <a:r>
              <a:rPr lang="ko-KR" sz="5400">
                <a:solidFill>
                  <a:srgbClr val="00002F"/>
                </a:solidFill>
              </a:rPr>
              <a:t>시간 </a:t>
            </a:r>
            <a:r>
              <a:rPr b="0" i="0" lang="ko-KR" sz="5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엘리베이터 </a:t>
            </a:r>
            <a:endParaRPr b="0" i="0" sz="5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0" i="0" lang="ko-KR" sz="5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모니터링 및 추천 시스템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"/>
          <p:cNvSpPr/>
          <p:nvPr/>
        </p:nvSpPr>
        <p:spPr>
          <a:xfrm>
            <a:off x="4186898" y="4302491"/>
            <a:ext cx="3818100" cy="391200"/>
          </a:xfrm>
          <a:prstGeom prst="rect">
            <a:avLst/>
          </a:prstGeom>
          <a:solidFill>
            <a:srgbClr val="8DBABD"/>
          </a:solidFill>
          <a:ln cap="flat" cmpd="sng" w="12700">
            <a:solidFill>
              <a:srgbClr val="8DBAB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CS1415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9ae5e7ef51_0_5"/>
          <p:cNvSpPr txBox="1"/>
          <p:nvPr/>
        </p:nvSpPr>
        <p:spPr>
          <a:xfrm>
            <a:off x="4000500" y="2472873"/>
            <a:ext cx="420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4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9ae5e7ef51_0_5"/>
          <p:cNvSpPr/>
          <p:nvPr/>
        </p:nvSpPr>
        <p:spPr>
          <a:xfrm>
            <a:off x="3699375" y="3169750"/>
            <a:ext cx="4756500" cy="473400"/>
          </a:xfrm>
          <a:prstGeom prst="rect">
            <a:avLst/>
          </a:prstGeom>
          <a:solidFill>
            <a:srgbClr val="8DBABD"/>
          </a:solidFill>
          <a:ln cap="flat" cmpd="sng" w="12700">
            <a:solidFill>
              <a:srgbClr val="8DBAB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시뮬레이터 </a:t>
            </a:r>
            <a:r>
              <a:rPr lang="ko-KR" sz="1800">
                <a:solidFill>
                  <a:schemeClr val="lt1"/>
                </a:solidFill>
              </a:rPr>
              <a:t>및 어플리케이션 </a:t>
            </a:r>
            <a:r>
              <a:rPr b="0" i="0" lang="ko-K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구현 진행 상황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f9fe95789_1_1"/>
          <p:cNvSpPr txBox="1"/>
          <p:nvPr/>
        </p:nvSpPr>
        <p:spPr>
          <a:xfrm>
            <a:off x="1026525" y="437400"/>
            <a:ext cx="8643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ko-KR" sz="32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시뮬레이터 </a:t>
            </a:r>
            <a:r>
              <a:rPr lang="ko-KR" sz="3200">
                <a:solidFill>
                  <a:srgbClr val="00002F"/>
                </a:solidFill>
              </a:rPr>
              <a:t>및 애플리케이션 </a:t>
            </a:r>
            <a:r>
              <a:rPr b="0" i="0" lang="ko-KR" sz="32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구현 진행 상황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9f9fe95789_1_1"/>
          <p:cNvSpPr txBox="1"/>
          <p:nvPr/>
        </p:nvSpPr>
        <p:spPr>
          <a:xfrm>
            <a:off x="455532" y="498947"/>
            <a:ext cx="61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03.</a:t>
            </a:r>
            <a:endParaRPr b="0" i="0" sz="2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9f9fe95789_1_1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9f9fe95789_1_1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9f9fe95789_1_1"/>
          <p:cNvSpPr txBox="1"/>
          <p:nvPr/>
        </p:nvSpPr>
        <p:spPr>
          <a:xfrm>
            <a:off x="987550" y="960650"/>
            <a:ext cx="3877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" name="Google Shape;139;g9f9fe95789_1_1"/>
          <p:cNvGrpSpPr/>
          <p:nvPr/>
        </p:nvGrpSpPr>
        <p:grpSpPr>
          <a:xfrm>
            <a:off x="2657850" y="5367525"/>
            <a:ext cx="6876300" cy="1399100"/>
            <a:chOff x="2657850" y="5367525"/>
            <a:chExt cx="6876300" cy="1399100"/>
          </a:xfrm>
        </p:grpSpPr>
        <p:sp>
          <p:nvSpPr>
            <p:cNvPr id="140" name="Google Shape;140;g9f9fe95789_1_1"/>
            <p:cNvSpPr/>
            <p:nvPr/>
          </p:nvSpPr>
          <p:spPr>
            <a:xfrm>
              <a:off x="2977950" y="5367525"/>
              <a:ext cx="6236100" cy="54900"/>
            </a:xfrm>
            <a:prstGeom prst="rect">
              <a:avLst/>
            </a:prstGeom>
            <a:solidFill>
              <a:srgbClr val="6FA8DC"/>
            </a:solidFill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g9f9fe95789_1_1"/>
            <p:cNvSpPr txBox="1"/>
            <p:nvPr/>
          </p:nvSpPr>
          <p:spPr>
            <a:xfrm>
              <a:off x="2657850" y="5532125"/>
              <a:ext cx="6876300" cy="123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Char char="-"/>
              </a:pPr>
              <a:r>
                <a:rPr b="1" lang="ko-KR">
                  <a:solidFill>
                    <a:schemeClr val="dk1"/>
                  </a:solidFill>
                </a:rPr>
                <a:t>사용자가 속해있는 빌딩을 선택 후, 엘리베이터 현황을 조회하였을 때</a:t>
              </a:r>
              <a:endParaRPr b="1">
                <a:solidFill>
                  <a:schemeClr val="dk1"/>
                </a:solidFill>
              </a:endParaRPr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-"/>
              </a:pPr>
              <a:r>
                <a:rPr b="1" lang="ko-KR">
                  <a:solidFill>
                    <a:schemeClr val="dk1"/>
                  </a:solidFill>
                </a:rPr>
                <a:t>위와 같이 엘리베이터의 각 호기의 대기시간, 이동방향, 현재위치 등을 리스트 형태로 표시</a:t>
              </a:r>
              <a:endParaRPr b="1">
                <a:solidFill>
                  <a:schemeClr val="dk1"/>
                </a:solidFill>
              </a:endParaRPr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-"/>
              </a:pPr>
              <a:r>
                <a:rPr b="1" lang="ko-KR">
                  <a:solidFill>
                    <a:schemeClr val="dk1"/>
                  </a:solidFill>
                </a:rPr>
                <a:t>추후 혼잡도 및 기타사항 추가 및 개선 예정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142" name="Google Shape;142;g9f9fe95789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6674" y="1147122"/>
            <a:ext cx="2029374" cy="4095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9f9fe95789_1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9614" y="1232625"/>
            <a:ext cx="4708411" cy="402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3d7d4b5e2_0_7"/>
          <p:cNvSpPr txBox="1"/>
          <p:nvPr/>
        </p:nvSpPr>
        <p:spPr>
          <a:xfrm>
            <a:off x="4000500" y="2472873"/>
            <a:ext cx="420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0" i="0" sz="4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a3d7d4b5e2_0_7"/>
          <p:cNvSpPr/>
          <p:nvPr/>
        </p:nvSpPr>
        <p:spPr>
          <a:xfrm>
            <a:off x="4000499" y="3169741"/>
            <a:ext cx="4200000" cy="473400"/>
          </a:xfrm>
          <a:prstGeom prst="rect">
            <a:avLst/>
          </a:prstGeom>
          <a:solidFill>
            <a:srgbClr val="8DBABD"/>
          </a:solidFill>
          <a:ln cap="flat" cmpd="sng" w="12700">
            <a:solidFill>
              <a:srgbClr val="8DBAB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향후 계획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3d7d4b5e2_0_14"/>
          <p:cNvSpPr txBox="1"/>
          <p:nvPr/>
        </p:nvSpPr>
        <p:spPr>
          <a:xfrm>
            <a:off x="1026522" y="437393"/>
            <a:ext cx="50694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ko-KR" sz="32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향후 계획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a3d7d4b5e2_0_14"/>
          <p:cNvSpPr txBox="1"/>
          <p:nvPr/>
        </p:nvSpPr>
        <p:spPr>
          <a:xfrm>
            <a:off x="455532" y="498947"/>
            <a:ext cx="61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04.</a:t>
            </a:r>
            <a:endParaRPr b="0" i="0" sz="2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a3d7d4b5e2_0_14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a3d7d4b5e2_0_14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a3d7d4b5e2_0_14"/>
          <p:cNvSpPr txBox="1"/>
          <p:nvPr/>
        </p:nvSpPr>
        <p:spPr>
          <a:xfrm>
            <a:off x="987550" y="960650"/>
            <a:ext cx="3877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a3d7d4b5e2_0_14"/>
          <p:cNvSpPr txBox="1"/>
          <p:nvPr/>
        </p:nvSpPr>
        <p:spPr>
          <a:xfrm>
            <a:off x="1044750" y="2331150"/>
            <a:ext cx="10102500" cy="233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b="1" lang="ko-KR" sz="2400"/>
              <a:t>시뮬레이터 테스트 환경 개선</a:t>
            </a:r>
            <a:endParaRPr b="1" sz="2400"/>
          </a:p>
          <a:p>
            <a:pPr indent="0" lvl="0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810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ko-KR" sz="2400"/>
              <a:t>내부혼잡도에 대한 차선책 추가 조사</a:t>
            </a:r>
            <a:endParaRPr b="1"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ko-KR" sz="2400"/>
              <a:t>3</a:t>
            </a:r>
            <a:r>
              <a:rPr b="1" i="0" lang="ko-K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b="1" lang="ko-KR" sz="2400">
                <a:solidFill>
                  <a:schemeClr val="dk1"/>
                </a:solidFill>
              </a:rPr>
              <a:t>개발, Development, 개발, Development ...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5766f3112_0_73"/>
          <p:cNvSpPr txBox="1"/>
          <p:nvPr/>
        </p:nvSpPr>
        <p:spPr>
          <a:xfrm>
            <a:off x="1026522" y="437393"/>
            <a:ext cx="50694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a5766f3112_0_73"/>
          <p:cNvSpPr txBox="1"/>
          <p:nvPr/>
        </p:nvSpPr>
        <p:spPr>
          <a:xfrm>
            <a:off x="455532" y="498947"/>
            <a:ext cx="61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a5766f3112_0_73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a5766f3112_0_73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a5766f3112_0_73"/>
          <p:cNvSpPr txBox="1"/>
          <p:nvPr/>
        </p:nvSpPr>
        <p:spPr>
          <a:xfrm>
            <a:off x="987550" y="960650"/>
            <a:ext cx="3877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a5766f3112_0_73"/>
          <p:cNvSpPr txBox="1"/>
          <p:nvPr/>
        </p:nvSpPr>
        <p:spPr>
          <a:xfrm>
            <a:off x="3256100" y="1218375"/>
            <a:ext cx="5069400" cy="4129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a5766f3112_0_73"/>
          <p:cNvSpPr txBox="1"/>
          <p:nvPr/>
        </p:nvSpPr>
        <p:spPr>
          <a:xfrm>
            <a:off x="4686500" y="5128175"/>
            <a:ext cx="21591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a5766f3112_0_73"/>
          <p:cNvSpPr/>
          <p:nvPr/>
        </p:nvSpPr>
        <p:spPr>
          <a:xfrm>
            <a:off x="4649700" y="5140425"/>
            <a:ext cx="2245200" cy="38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door</a:t>
            </a:r>
            <a:endParaRPr/>
          </a:p>
        </p:txBody>
      </p:sp>
      <p:sp>
        <p:nvSpPr>
          <p:cNvPr id="174" name="Google Shape;174;ga5766f3112_0_73"/>
          <p:cNvSpPr/>
          <p:nvPr/>
        </p:nvSpPr>
        <p:spPr>
          <a:xfrm>
            <a:off x="5091350" y="2821725"/>
            <a:ext cx="1423200" cy="1092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하중센서</a:t>
            </a:r>
            <a:endParaRPr/>
          </a:p>
        </p:txBody>
      </p:sp>
      <p:sp>
        <p:nvSpPr>
          <p:cNvPr id="175" name="Google Shape;175;ga5766f3112_0_73"/>
          <p:cNvSpPr/>
          <p:nvPr/>
        </p:nvSpPr>
        <p:spPr>
          <a:xfrm>
            <a:off x="9997325" y="1913425"/>
            <a:ext cx="785100" cy="68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highlight>
                  <a:srgbClr val="FF0000"/>
                </a:highlight>
              </a:rPr>
              <a:t>사람</a:t>
            </a:r>
            <a:endParaRPr b="1">
              <a:highlight>
                <a:srgbClr val="FF0000"/>
              </a:highlight>
            </a:endParaRPr>
          </a:p>
        </p:txBody>
      </p:sp>
      <p:sp>
        <p:nvSpPr>
          <p:cNvPr id="176" name="Google Shape;176;ga5766f3112_0_73"/>
          <p:cNvSpPr/>
          <p:nvPr/>
        </p:nvSpPr>
        <p:spPr>
          <a:xfrm>
            <a:off x="5310825" y="4349200"/>
            <a:ext cx="785100" cy="68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highlight>
                  <a:srgbClr val="FF0000"/>
                </a:highlight>
              </a:rPr>
              <a:t>사람</a:t>
            </a:r>
            <a:endParaRPr b="1">
              <a:highlight>
                <a:srgbClr val="FF0000"/>
              </a:highlight>
            </a:endParaRPr>
          </a:p>
        </p:txBody>
      </p:sp>
      <p:sp>
        <p:nvSpPr>
          <p:cNvPr id="177" name="Google Shape;177;ga5766f3112_0_73"/>
          <p:cNvSpPr/>
          <p:nvPr/>
        </p:nvSpPr>
        <p:spPr>
          <a:xfrm>
            <a:off x="3530025" y="1520825"/>
            <a:ext cx="785100" cy="68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highlight>
                  <a:srgbClr val="FF0000"/>
                </a:highlight>
              </a:rPr>
              <a:t>사람</a:t>
            </a:r>
            <a:endParaRPr b="1">
              <a:highlight>
                <a:srgbClr val="FF0000"/>
              </a:highlight>
            </a:endParaRPr>
          </a:p>
        </p:txBody>
      </p:sp>
      <p:sp>
        <p:nvSpPr>
          <p:cNvPr id="178" name="Google Shape;178;ga5766f3112_0_73"/>
          <p:cNvSpPr/>
          <p:nvPr/>
        </p:nvSpPr>
        <p:spPr>
          <a:xfrm>
            <a:off x="3999475" y="2904413"/>
            <a:ext cx="981450" cy="92660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a5766f3112_0_73"/>
          <p:cNvSpPr/>
          <p:nvPr/>
        </p:nvSpPr>
        <p:spPr>
          <a:xfrm>
            <a:off x="10393200" y="4114625"/>
            <a:ext cx="785100" cy="68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highlight>
                  <a:srgbClr val="FF0000"/>
                </a:highlight>
              </a:rPr>
              <a:t>사람</a:t>
            </a:r>
            <a:endParaRPr b="1"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/>
        </p:nvSpPr>
        <p:spPr>
          <a:xfrm>
            <a:off x="618106" y="2717401"/>
            <a:ext cx="2012100" cy="18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b="1" i="0" lang="ko-KR" sz="115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115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370889" y="4264400"/>
            <a:ext cx="22017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ko-KR" sz="1800"/>
              <a:t>클래스 다이어그램 및 구현 계획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 txBox="1"/>
          <p:nvPr/>
        </p:nvSpPr>
        <p:spPr>
          <a:xfrm>
            <a:off x="3518281" y="2717401"/>
            <a:ext cx="2012100" cy="18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b="1" i="0" lang="ko-KR" sz="115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i="0" sz="115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2799025" y="4264400"/>
            <a:ext cx="3450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ko-KR" sz="1800"/>
              <a:t>내부혼잡도의 최선책 및 차선책 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"/>
          <p:cNvSpPr txBox="1"/>
          <p:nvPr/>
        </p:nvSpPr>
        <p:spPr>
          <a:xfrm>
            <a:off x="6723256" y="2717401"/>
            <a:ext cx="2012100" cy="18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b="1" i="0" lang="ko-KR" sz="115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i="0" sz="115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"/>
          <p:cNvSpPr txBox="1"/>
          <p:nvPr/>
        </p:nvSpPr>
        <p:spPr>
          <a:xfrm>
            <a:off x="4819352" y="658450"/>
            <a:ext cx="25533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ko-KR" sz="32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b="0" i="0" sz="32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" name="Google Shape;30;p3"/>
          <p:cNvCxnSpPr/>
          <p:nvPr/>
        </p:nvCxnSpPr>
        <p:spPr>
          <a:xfrm>
            <a:off x="5014614" y="1243148"/>
            <a:ext cx="21600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" name="Google Shape;31;p3"/>
          <p:cNvSpPr/>
          <p:nvPr/>
        </p:nvSpPr>
        <p:spPr>
          <a:xfrm>
            <a:off x="6058850" y="4263250"/>
            <a:ext cx="34506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sz="18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시뮬레이터  </a:t>
            </a:r>
            <a:r>
              <a:rPr b="1" lang="ko-KR" sz="1800"/>
              <a:t>및 애플리케이션</a:t>
            </a:r>
            <a:endParaRPr b="1" sz="18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구현 진행 상황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3"/>
          <p:cNvSpPr txBox="1"/>
          <p:nvPr/>
        </p:nvSpPr>
        <p:spPr>
          <a:xfrm>
            <a:off x="9661181" y="2716251"/>
            <a:ext cx="2012100" cy="18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b="1" i="0" lang="ko-KR" sz="115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i="0" sz="115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9509314" y="4263250"/>
            <a:ext cx="22017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향후 계획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8a9940ef08_0_70"/>
          <p:cNvSpPr txBox="1"/>
          <p:nvPr/>
        </p:nvSpPr>
        <p:spPr>
          <a:xfrm>
            <a:off x="4000500" y="2472873"/>
            <a:ext cx="420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4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g8a9940ef08_0_70"/>
          <p:cNvSpPr/>
          <p:nvPr/>
        </p:nvSpPr>
        <p:spPr>
          <a:xfrm>
            <a:off x="4000499" y="3169741"/>
            <a:ext cx="4200000" cy="473400"/>
          </a:xfrm>
          <a:prstGeom prst="rect">
            <a:avLst/>
          </a:prstGeom>
          <a:solidFill>
            <a:srgbClr val="8DBABD"/>
          </a:solidFill>
          <a:ln cap="flat" cmpd="sng" w="12700">
            <a:solidFill>
              <a:srgbClr val="8DBAB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>
                <a:solidFill>
                  <a:schemeClr val="lt1"/>
                </a:solidFill>
              </a:rPr>
              <a:t>클래스 다이어그램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9ae5e7ef51_0_10"/>
          <p:cNvSpPr txBox="1"/>
          <p:nvPr/>
        </p:nvSpPr>
        <p:spPr>
          <a:xfrm>
            <a:off x="1026525" y="437400"/>
            <a:ext cx="7771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ko-KR" sz="3200">
                <a:solidFill>
                  <a:srgbClr val="00002F"/>
                </a:solidFill>
              </a:rPr>
              <a:t>클래스 다이어그램 및 구현 계획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g9ae5e7ef51_0_10"/>
          <p:cNvSpPr txBox="1"/>
          <p:nvPr/>
        </p:nvSpPr>
        <p:spPr>
          <a:xfrm>
            <a:off x="455532" y="498947"/>
            <a:ext cx="61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01.</a:t>
            </a:r>
            <a:endParaRPr b="0" i="0" sz="2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g9ae5e7ef51_0_10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g9ae5e7ef51_0_10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g9ae5e7ef51_0_10"/>
          <p:cNvSpPr txBox="1"/>
          <p:nvPr/>
        </p:nvSpPr>
        <p:spPr>
          <a:xfrm>
            <a:off x="987550" y="960650"/>
            <a:ext cx="4249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-K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ko-KR"/>
              <a:t>Class diagram</a:t>
            </a:r>
            <a:r>
              <a:rPr b="0" i="0" lang="ko-K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g9ae5e7ef51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425" y="1594955"/>
            <a:ext cx="9211149" cy="43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9f9fe95789_0_1"/>
          <p:cNvSpPr txBox="1"/>
          <p:nvPr/>
        </p:nvSpPr>
        <p:spPr>
          <a:xfrm>
            <a:off x="1026525" y="437400"/>
            <a:ext cx="7485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ko-KR" sz="3200">
                <a:solidFill>
                  <a:srgbClr val="00002F"/>
                </a:solidFill>
              </a:rPr>
              <a:t>클래스 다이어그램 및 구현 계획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00002F"/>
              </a:solidFill>
            </a:endParaRPr>
          </a:p>
        </p:txBody>
      </p:sp>
      <p:sp>
        <p:nvSpPr>
          <p:cNvPr id="57" name="Google Shape;57;g9f9fe95789_0_1"/>
          <p:cNvSpPr txBox="1"/>
          <p:nvPr/>
        </p:nvSpPr>
        <p:spPr>
          <a:xfrm>
            <a:off x="455532" y="498947"/>
            <a:ext cx="61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01.</a:t>
            </a:r>
            <a:endParaRPr b="0" i="0" sz="2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9f9fe95789_0_1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g9f9fe95789_0_1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9f9fe95789_0_1"/>
          <p:cNvSpPr txBox="1"/>
          <p:nvPr/>
        </p:nvSpPr>
        <p:spPr>
          <a:xfrm>
            <a:off x="987550" y="960650"/>
            <a:ext cx="4249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/>
              <a:t>2</a:t>
            </a:r>
            <a:r>
              <a:rPr b="0" i="0" lang="ko-K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/>
              <a:t>구현 계획</a:t>
            </a:r>
            <a:r>
              <a:rPr b="0" i="0" lang="ko-K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9f9fe95789_0_1"/>
          <p:cNvSpPr txBox="1"/>
          <p:nvPr/>
        </p:nvSpPr>
        <p:spPr>
          <a:xfrm>
            <a:off x="1527950" y="1468725"/>
            <a:ext cx="8078100" cy="44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테스</a:t>
            </a:r>
            <a:r>
              <a:rPr lang="ko-KR"/>
              <a:t>트 환경</a:t>
            </a:r>
            <a:r>
              <a:rPr lang="ko-KR"/>
              <a:t> 개선 (1</a:t>
            </a:r>
            <a:r>
              <a:rPr lang="ko-KR"/>
              <a:t>주)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엘리베이</a:t>
            </a:r>
            <a:r>
              <a:rPr lang="ko-KR"/>
              <a:t>터 4대 이상 허용 (코드 수정)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층수 설정 허용 (코드 수정)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데이터 수집 및 추가 (sampling)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Back-end (3주)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Controller, Scheduler 세분화 (코드 수정)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Traffic Server 구현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Outer Traffic controller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Inner Traffic controller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Counting Human (CCTV + 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Front-end (2주)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사용별 WorkFlow 세분화 및 구체화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서버와 통신에 필요한 data 및 request 구체화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디자인 개선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UI/UX 최적화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ae5e7ef51_0_0"/>
          <p:cNvSpPr txBox="1"/>
          <p:nvPr/>
        </p:nvSpPr>
        <p:spPr>
          <a:xfrm>
            <a:off x="4000500" y="2472873"/>
            <a:ext cx="420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4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g9ae5e7ef51_0_0"/>
          <p:cNvSpPr/>
          <p:nvPr/>
        </p:nvSpPr>
        <p:spPr>
          <a:xfrm>
            <a:off x="4000499" y="3169741"/>
            <a:ext cx="4200000" cy="473400"/>
          </a:xfrm>
          <a:prstGeom prst="rect">
            <a:avLst/>
          </a:prstGeom>
          <a:solidFill>
            <a:srgbClr val="8DBABD"/>
          </a:solidFill>
          <a:ln cap="flat" cmpd="sng" w="12700">
            <a:solidFill>
              <a:srgbClr val="8DBAB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>
                <a:solidFill>
                  <a:schemeClr val="lt1"/>
                </a:solidFill>
              </a:rPr>
              <a:t>내부혼잡도의 최선책 및 차선책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5766f3112_0_0"/>
          <p:cNvSpPr txBox="1"/>
          <p:nvPr/>
        </p:nvSpPr>
        <p:spPr>
          <a:xfrm>
            <a:off x="1026525" y="437400"/>
            <a:ext cx="7485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ko-KR" sz="3200">
                <a:solidFill>
                  <a:srgbClr val="00002F"/>
                </a:solidFill>
              </a:rPr>
              <a:t>내부혼잡도의 최선책 및 차선책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00002F"/>
              </a:solidFill>
            </a:endParaRPr>
          </a:p>
        </p:txBody>
      </p:sp>
      <p:sp>
        <p:nvSpPr>
          <p:cNvPr id="74" name="Google Shape;74;ga5766f3112_0_0"/>
          <p:cNvSpPr txBox="1"/>
          <p:nvPr/>
        </p:nvSpPr>
        <p:spPr>
          <a:xfrm>
            <a:off x="455532" y="498947"/>
            <a:ext cx="61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ko-KR" sz="2400">
                <a:solidFill>
                  <a:srgbClr val="00002F"/>
                </a:solidFill>
              </a:rPr>
              <a:t>2</a:t>
            </a: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2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a5766f3112_0_0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a5766f3112_0_0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a5766f3112_0_0"/>
          <p:cNvSpPr txBox="1"/>
          <p:nvPr/>
        </p:nvSpPr>
        <p:spPr>
          <a:xfrm>
            <a:off x="987550" y="960650"/>
            <a:ext cx="4249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/>
              <a:t>내부혼잡도의 최선책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" name="Google Shape;78;ga5766f311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925" y="1387013"/>
            <a:ext cx="2974525" cy="220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ga5766f3112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925" y="3675825"/>
            <a:ext cx="2974523" cy="1562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Google Shape;80;ga5766f3112_0_0"/>
          <p:cNvGrpSpPr/>
          <p:nvPr/>
        </p:nvGrpSpPr>
        <p:grpSpPr>
          <a:xfrm>
            <a:off x="2657850" y="5367525"/>
            <a:ext cx="6876300" cy="1399100"/>
            <a:chOff x="2657850" y="5367525"/>
            <a:chExt cx="6876300" cy="1399100"/>
          </a:xfrm>
        </p:grpSpPr>
        <p:sp>
          <p:nvSpPr>
            <p:cNvPr id="81" name="Google Shape;81;ga5766f3112_0_0"/>
            <p:cNvSpPr/>
            <p:nvPr/>
          </p:nvSpPr>
          <p:spPr>
            <a:xfrm>
              <a:off x="2977950" y="5367525"/>
              <a:ext cx="6236100" cy="54900"/>
            </a:xfrm>
            <a:prstGeom prst="rect">
              <a:avLst/>
            </a:prstGeom>
            <a:solidFill>
              <a:srgbClr val="6FA8DC"/>
            </a:solidFill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ga5766f3112_0_0"/>
            <p:cNvSpPr txBox="1"/>
            <p:nvPr/>
          </p:nvSpPr>
          <p:spPr>
            <a:xfrm>
              <a:off x="2657850" y="5532125"/>
              <a:ext cx="6876300" cy="123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ko-KR"/>
                <a:t>Deep Learning 기반의 Detecting을 통해 탑승객에 대해 Head Counting 실시</a:t>
              </a:r>
              <a:endParaRPr b="1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ko-KR"/>
                <a:t>→ </a:t>
              </a:r>
              <a:r>
                <a:rPr b="1" lang="ko-KR">
                  <a:solidFill>
                    <a:srgbClr val="FF9900"/>
                  </a:solidFill>
                </a:rPr>
                <a:t>계수된 인원에 대해 평균 성인의 부피 및 무게치 적용을 통해 내부 혼잡도 계산</a:t>
              </a:r>
              <a:endParaRPr b="1">
                <a:solidFill>
                  <a:srgbClr val="FF9900"/>
                </a:solidFill>
              </a:endParaRPr>
            </a:p>
          </p:txBody>
        </p:sp>
      </p:grpSp>
      <p:pic>
        <p:nvPicPr>
          <p:cNvPr id="83" name="Google Shape;83;ga5766f3112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2050" y="1432075"/>
            <a:ext cx="6876301" cy="386792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ga5766f3112_0_0"/>
          <p:cNvSpPr/>
          <p:nvPr/>
        </p:nvSpPr>
        <p:spPr>
          <a:xfrm>
            <a:off x="6343000" y="2557825"/>
            <a:ext cx="446400" cy="5064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a5766f3112_0_0"/>
          <p:cNvSpPr/>
          <p:nvPr/>
        </p:nvSpPr>
        <p:spPr>
          <a:xfrm>
            <a:off x="5872800" y="2941613"/>
            <a:ext cx="446400" cy="5064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a5766f3112_0_0"/>
          <p:cNvSpPr/>
          <p:nvPr/>
        </p:nvSpPr>
        <p:spPr>
          <a:xfrm>
            <a:off x="6995100" y="3218730"/>
            <a:ext cx="614400" cy="7038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a5766f3112_0_0"/>
          <p:cNvSpPr/>
          <p:nvPr/>
        </p:nvSpPr>
        <p:spPr>
          <a:xfrm>
            <a:off x="5649600" y="2341763"/>
            <a:ext cx="446400" cy="5064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a5766f3112_0_0"/>
          <p:cNvSpPr/>
          <p:nvPr/>
        </p:nvSpPr>
        <p:spPr>
          <a:xfrm>
            <a:off x="7507075" y="2180713"/>
            <a:ext cx="446400" cy="5064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a5766f3112_0_0"/>
          <p:cNvSpPr/>
          <p:nvPr/>
        </p:nvSpPr>
        <p:spPr>
          <a:xfrm>
            <a:off x="9688125" y="2744230"/>
            <a:ext cx="614400" cy="7038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a5766f3112_0_0"/>
          <p:cNvSpPr/>
          <p:nvPr/>
        </p:nvSpPr>
        <p:spPr>
          <a:xfrm>
            <a:off x="7340738" y="2744213"/>
            <a:ext cx="446400" cy="5064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a5766f3112_0_0"/>
          <p:cNvSpPr/>
          <p:nvPr/>
        </p:nvSpPr>
        <p:spPr>
          <a:xfrm>
            <a:off x="8525025" y="4579625"/>
            <a:ext cx="1009200" cy="7038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a5766f3112_0_0"/>
          <p:cNvSpPr/>
          <p:nvPr/>
        </p:nvSpPr>
        <p:spPr>
          <a:xfrm>
            <a:off x="8338475" y="3012113"/>
            <a:ext cx="446400" cy="5064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a5766f3112_0_0"/>
          <p:cNvSpPr/>
          <p:nvPr/>
        </p:nvSpPr>
        <p:spPr>
          <a:xfrm>
            <a:off x="8458625" y="1910750"/>
            <a:ext cx="1600800" cy="776400"/>
          </a:xfrm>
          <a:prstGeom prst="rect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초상권 침해 방지용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5766f3112_0_22"/>
          <p:cNvSpPr txBox="1"/>
          <p:nvPr/>
        </p:nvSpPr>
        <p:spPr>
          <a:xfrm>
            <a:off x="1026525" y="437400"/>
            <a:ext cx="7485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ko-KR" sz="3200">
                <a:solidFill>
                  <a:srgbClr val="00002F"/>
                </a:solidFill>
              </a:rPr>
              <a:t>내부혼잡도의 최선책 및 차선책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00002F"/>
              </a:solidFill>
            </a:endParaRPr>
          </a:p>
        </p:txBody>
      </p:sp>
      <p:sp>
        <p:nvSpPr>
          <p:cNvPr id="100" name="Google Shape;100;ga5766f3112_0_22"/>
          <p:cNvSpPr txBox="1"/>
          <p:nvPr/>
        </p:nvSpPr>
        <p:spPr>
          <a:xfrm>
            <a:off x="455532" y="498947"/>
            <a:ext cx="61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ko-KR" sz="2400">
                <a:solidFill>
                  <a:srgbClr val="00002F"/>
                </a:solidFill>
              </a:rPr>
              <a:t>2</a:t>
            </a: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2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ga5766f3112_0_22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ga5766f3112_0_22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a5766f3112_0_22"/>
          <p:cNvSpPr txBox="1"/>
          <p:nvPr/>
        </p:nvSpPr>
        <p:spPr>
          <a:xfrm>
            <a:off x="987550" y="960650"/>
            <a:ext cx="4249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/>
              <a:t>내부혼잡도의 차선책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a5766f3112_0_22"/>
          <p:cNvSpPr txBox="1"/>
          <p:nvPr/>
        </p:nvSpPr>
        <p:spPr>
          <a:xfrm>
            <a:off x="911225" y="4424650"/>
            <a:ext cx="3926700" cy="23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하중센서(130)을 이용하여 엘리베이터에 탑승한 인원 또는 다른 물체의 전체 중량을 측정하고, 엘리베이터가 운행될 수 있는 안전 중량 기준보다 엘리베이터 내부 중량이 적은 경우, 카메라(110) 또는 거리측정센서(120)가 조합된 수단을 이용하여 탑승 인원을 측정하거나, 엘리베이터 내부 가용공간 면적을 측정하여, 엘리베이터 외부 대기자가 몇 명이나 탑승할 수 있는지 판단할 수 도 있다.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Park. S. 엘리베이터 탑승 정보를 안내하는 시스템 및 엘리베이터 탑승 정보를 표시하는 터치 패널. PCT/KR2011/003038(2011)</a:t>
            </a:r>
            <a:endParaRPr/>
          </a:p>
        </p:txBody>
      </p:sp>
      <p:pic>
        <p:nvPicPr>
          <p:cNvPr id="105" name="Google Shape;105;ga5766f3112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925" y="1387025"/>
            <a:ext cx="2424825" cy="29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a5766f3112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7250" y="1277753"/>
            <a:ext cx="2638425" cy="269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a5766f3112_0_22"/>
          <p:cNvSpPr txBox="1"/>
          <p:nvPr/>
        </p:nvSpPr>
        <p:spPr>
          <a:xfrm>
            <a:off x="5959300" y="4413250"/>
            <a:ext cx="4783800" cy="19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상기 인식센서부(31)는 도 3에서 도시된 바와 같이, 엘리베이터 내부에서 천장에 구비된다. 즉, 광 을 조사함으로써 엘리베이터에 탑승된 탑승자의 존재를 검출하게 된다. 일실시예로서 광센서가 사용되지 만, 다른 실시예로서 탑승자의 중량에 의하여 탑승자의 존재를 검출할 수 있도록 엘리베이터의 바닥에 중 량센서부(30)가 구비될 수 있다.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Choi. C. 탑승자가 감지되는 엘리베이터 및 그 제어 방법. 10-1999-0040226(2001)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5766f3112_0_53"/>
          <p:cNvSpPr txBox="1"/>
          <p:nvPr/>
        </p:nvSpPr>
        <p:spPr>
          <a:xfrm>
            <a:off x="1026525" y="437400"/>
            <a:ext cx="7485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ko-KR" sz="3200">
                <a:solidFill>
                  <a:srgbClr val="00002F"/>
                </a:solidFill>
              </a:rPr>
              <a:t>내부혼잡도의 최선책 및 차선책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00002F"/>
              </a:solidFill>
            </a:endParaRPr>
          </a:p>
        </p:txBody>
      </p:sp>
      <p:sp>
        <p:nvSpPr>
          <p:cNvPr id="114" name="Google Shape;114;ga5766f3112_0_53"/>
          <p:cNvSpPr txBox="1"/>
          <p:nvPr/>
        </p:nvSpPr>
        <p:spPr>
          <a:xfrm>
            <a:off x="455532" y="498947"/>
            <a:ext cx="61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ko-KR" sz="2400">
                <a:solidFill>
                  <a:srgbClr val="00002F"/>
                </a:solidFill>
              </a:rPr>
              <a:t>2</a:t>
            </a:r>
            <a:r>
              <a:rPr b="0" i="0" lang="ko-KR" sz="2400" u="none" cap="none" strike="noStrike">
                <a:solidFill>
                  <a:srgbClr val="00002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24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ga5766f3112_0_53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a5766f3112_0_53"/>
          <p:cNvSpPr txBox="1"/>
          <p:nvPr/>
        </p:nvSpPr>
        <p:spPr>
          <a:xfrm>
            <a:off x="1026521" y="1006928"/>
            <a:ext cx="5069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ga5766f3112_0_53"/>
          <p:cNvSpPr txBox="1"/>
          <p:nvPr/>
        </p:nvSpPr>
        <p:spPr>
          <a:xfrm>
            <a:off x="987550" y="960650"/>
            <a:ext cx="42498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/>
              <a:t>내부혼잡도의 차선책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a5766f3112_0_53"/>
          <p:cNvSpPr txBox="1"/>
          <p:nvPr/>
        </p:nvSpPr>
        <p:spPr>
          <a:xfrm>
            <a:off x="5959300" y="4413250"/>
            <a:ext cx="4783800" cy="19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19" name="Google Shape;119;ga5766f3112_0_53"/>
          <p:cNvSpPr txBox="1"/>
          <p:nvPr/>
        </p:nvSpPr>
        <p:spPr>
          <a:xfrm>
            <a:off x="1352550" y="1619250"/>
            <a:ext cx="95058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내부 탑승 인원을 파악해야하는 것이 과제 중의 하나인 거의 모든 특허에서 내부 카메라를 이용한 내부 인원 계수가 최선책으로 가정되고 사용되고 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차선책으로 엘리베이터 거리측정센서/광센서 와 하중센서를 조합하는 방식으로 기술되어 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 </a:t>
            </a:r>
            <a:endParaRPr/>
          </a:p>
        </p:txBody>
      </p:sp>
      <p:grpSp>
        <p:nvGrpSpPr>
          <p:cNvPr id="120" name="Google Shape;120;ga5766f3112_0_53"/>
          <p:cNvGrpSpPr/>
          <p:nvPr/>
        </p:nvGrpSpPr>
        <p:grpSpPr>
          <a:xfrm>
            <a:off x="2543550" y="4129275"/>
            <a:ext cx="6876300" cy="1399100"/>
            <a:chOff x="2657850" y="5367525"/>
            <a:chExt cx="6876300" cy="1399100"/>
          </a:xfrm>
        </p:grpSpPr>
        <p:sp>
          <p:nvSpPr>
            <p:cNvPr id="121" name="Google Shape;121;ga5766f3112_0_53"/>
            <p:cNvSpPr/>
            <p:nvPr/>
          </p:nvSpPr>
          <p:spPr>
            <a:xfrm>
              <a:off x="2977950" y="5367525"/>
              <a:ext cx="6236100" cy="54900"/>
            </a:xfrm>
            <a:prstGeom prst="rect">
              <a:avLst/>
            </a:prstGeom>
            <a:solidFill>
              <a:srgbClr val="6FA8DC"/>
            </a:solidFill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ga5766f3112_0_53"/>
            <p:cNvSpPr txBox="1"/>
            <p:nvPr/>
          </p:nvSpPr>
          <p:spPr>
            <a:xfrm>
              <a:off x="2657850" y="5532125"/>
              <a:ext cx="6876300" cy="123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/>
                <a:t>&lt;본 과제의 내부혼잡도 계산에 대한 차선책&gt;</a:t>
              </a:r>
              <a:endParaRPr b="1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/>
                <a:t>센서를 설치할 수 있다고 가정하였을 때에,</a:t>
              </a:r>
              <a:endParaRPr b="1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/>
                <a:t>엘리베이터 내부 바닥면에 위치한 하중 센서와 </a:t>
              </a:r>
              <a:endParaRPr b="1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/>
                <a:t>엘리베이터 내부 천장면에 적외선 거리측정 센서를 설치하여</a:t>
              </a:r>
              <a:endParaRPr b="1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/>
                <a:t>조합된 결과로 내부 탑승 인원을 산정할 것이다.</a:t>
              </a:r>
              <a:endParaRPr b="1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2017-05-29T09:12:16Z</dcterms:created>
  <dc:creator>hyeran kang</dc:creator>
</cp:coreProperties>
</file>